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7" r:id="rId3"/>
    <p:sldId id="279" r:id="rId4"/>
    <p:sldId id="284" r:id="rId5"/>
    <p:sldId id="268" r:id="rId6"/>
    <p:sldId id="270" r:id="rId7"/>
    <p:sldId id="271" r:id="rId8"/>
    <p:sldId id="272" r:id="rId9"/>
    <p:sldId id="273" r:id="rId10"/>
    <p:sldId id="275" r:id="rId11"/>
    <p:sldId id="277" r:id="rId12"/>
    <p:sldId id="281" r:id="rId13"/>
    <p:sldId id="276" r:id="rId14"/>
    <p:sldId id="278" r:id="rId15"/>
    <p:sldId id="286" r:id="rId16"/>
    <p:sldId id="285" r:id="rId17"/>
    <p:sldId id="274" r:id="rId18"/>
    <p:sldId id="287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6DF42-0069-4B91-BC40-3C1E3CE4A95A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1F3D4-96C0-4995-AEB8-D4A1ADED7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50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9E90-D14D-45AF-846C-87C05FA5FC6D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BEE9-BFCB-4199-8550-893D3A87F71F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F976-C867-4A42-B91C-B4A8BB1DAE65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E709-A132-4C1F-AF2D-42748225B553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93A2-8AD2-488C-B53D-22601FEEC507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FCCB-B24C-4D27-BE95-032B3FB78B38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CF7C-F878-493D-9C84-FA7CA68ED408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CC3-46DE-4767-9EC8-AE4AFDF049FA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C11-CD8E-433A-8502-6FA4F49280D5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DE2-AC94-4C61-ADBD-E3D00C3B7419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35D-4E0A-416A-8870-DE1619A50601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2201-2194-4F89-8DED-4F3F3F9E9B9E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23E8-B687-4877-AAE0-7EC9FC121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volgatech.net/announcements/obyavleniya/4201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TwbL8dCCjITlyIFg9DYfEZGKb8jox7v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drive/folders/1bUM-1u4FUWn0-NSbKWObHTqdt_AE_OM-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0706"/>
            <a:ext cx="8928992" cy="6191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581689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V</a:t>
            </a:r>
            <a:r>
              <a:rPr lang="ru-RU" sz="20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Всероссийский межвузовский конкурс </a:t>
            </a:r>
            <a:r>
              <a:rPr lang="ru-RU" sz="2000" dirty="0">
                <a:solidFill>
                  <a:srgbClr val="0D0D0D"/>
                </a:solidFill>
                <a:latin typeface="Century Gothic" panose="020B0502020202020204" pitchFamily="34" charset="0"/>
              </a:rPr>
              <a:t>по макетированию объектов ландшафтной архитектуры по направлению подготовки бакалавриата 35.03.10 "Ландшафтная архитектура</a:t>
            </a:r>
            <a:r>
              <a:rPr lang="ru-RU" sz="20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"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891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97352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5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61937"/>
            <a:ext cx="8924925" cy="6334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7600" y="2383023"/>
            <a:ext cx="882352" cy="96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420971"/>
            <a:ext cx="63656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42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17*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17*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741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" y="260648"/>
            <a:ext cx="9058275" cy="2066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2492896"/>
            <a:ext cx="9060749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latin typeface="Century Gothic" pitchFamily="34" charset="0"/>
              </a:rPr>
              <a:t>Номинация 1</a:t>
            </a:r>
            <a:r>
              <a:rPr lang="ru-RU" sz="1000" b="1" dirty="0" smtClean="0">
                <a:latin typeface="Century Gothic" pitchFamily="34" charset="0"/>
              </a:rPr>
              <a:t>.</a:t>
            </a:r>
            <a:r>
              <a:rPr lang="ru-RU" sz="1000" i="1" dirty="0" smtClean="0">
                <a:latin typeface="Century Gothic" pitchFamily="34" charset="0"/>
              </a:rPr>
              <a:t> Формальная композиция</a:t>
            </a:r>
            <a:r>
              <a:rPr lang="ru-RU" sz="1000" dirty="0" smtClean="0">
                <a:latin typeface="Century Gothic" pitchFamily="34" charset="0"/>
              </a:rPr>
              <a:t> (фронтальная, объемная, глубинно-пространственная композиция из геометрических фигур). Классический бумажный макет.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2.</a:t>
            </a:r>
            <a:r>
              <a:rPr lang="ru-RU" sz="1000" i="1" dirty="0" smtClean="0">
                <a:latin typeface="Century Gothic" pitchFamily="34" charset="0"/>
              </a:rPr>
              <a:t> Объемная ландшафтная композиция</a:t>
            </a:r>
            <a:r>
              <a:rPr lang="ru-RU" sz="1000" dirty="0" smtClean="0">
                <a:latin typeface="Century Gothic" pitchFamily="34" charset="0"/>
              </a:rPr>
              <a:t> (</a:t>
            </a:r>
            <a:r>
              <a:rPr lang="ru-RU" sz="1000" dirty="0" err="1" smtClean="0">
                <a:latin typeface="Century Gothic" pitchFamily="34" charset="0"/>
              </a:rPr>
              <a:t>композиция</a:t>
            </a:r>
            <a:r>
              <a:rPr lang="ru-RU" sz="1000" dirty="0" smtClean="0">
                <a:latin typeface="Century Gothic" pitchFamily="34" charset="0"/>
              </a:rPr>
              <a:t> с насаждениями или малыми архитектурными формами, например, древесно-кустарниковая группа. Предлагаем использовать масштаб от 1:10 до 1:50). 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3.</a:t>
            </a:r>
            <a:r>
              <a:rPr lang="ru-RU" sz="1000" i="1" dirty="0" smtClean="0">
                <a:latin typeface="Century Gothic" pitchFamily="34" charset="0"/>
              </a:rPr>
              <a:t> Глубинно-пространственная композиция</a:t>
            </a:r>
            <a:r>
              <a:rPr lang="ru-RU" sz="1000" dirty="0" smtClean="0">
                <a:latin typeface="Century Gothic" pitchFamily="34" charset="0"/>
              </a:rPr>
              <a:t> объектов ландшафтной архитектуры (макет фрагмента или генплана ландшафтного объекта - сквер, парк, набережная, эксплуатируемая кровля, жилой район, бульвар). Предлагаем использовать в этих макетах масштабы от 1:100 до 1:2000).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4.</a:t>
            </a:r>
            <a:r>
              <a:rPr lang="ru-RU" sz="1000" dirty="0" smtClean="0">
                <a:latin typeface="Century Gothic" pitchFamily="34" charset="0"/>
              </a:rPr>
              <a:t> </a:t>
            </a:r>
            <a:r>
              <a:rPr lang="ru-RU" sz="1000" i="1" dirty="0" smtClean="0">
                <a:latin typeface="Century Gothic" pitchFamily="34" charset="0"/>
              </a:rPr>
              <a:t>Макетирование интерьера</a:t>
            </a:r>
            <a:r>
              <a:rPr lang="ru-RU" sz="1000" dirty="0" smtClean="0">
                <a:latin typeface="Century Gothic" pitchFamily="34" charset="0"/>
              </a:rPr>
              <a:t> с элементами </a:t>
            </a:r>
            <a:r>
              <a:rPr lang="ru-RU" sz="1000" dirty="0" err="1" smtClean="0">
                <a:latin typeface="Century Gothic" pitchFamily="34" charset="0"/>
              </a:rPr>
              <a:t>фитодизайна</a:t>
            </a:r>
            <a:r>
              <a:rPr lang="ru-RU" sz="1000" dirty="0" smtClean="0">
                <a:latin typeface="Century Gothic" pitchFamily="34" charset="0"/>
              </a:rPr>
              <a:t>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5. </a:t>
            </a:r>
            <a:r>
              <a:rPr lang="ru-RU" sz="1000" i="1" dirty="0" smtClean="0">
                <a:latin typeface="Century Gothic" pitchFamily="34" charset="0"/>
              </a:rPr>
              <a:t>Макетирование </a:t>
            </a:r>
            <a:r>
              <a:rPr lang="ru-RU" sz="1000" dirty="0" smtClean="0">
                <a:latin typeface="Century Gothic" pitchFamily="34" charset="0"/>
              </a:rPr>
              <a:t>малой архитектурной формы. Предлагаем использовать масштаб от 1:10 до 1:100.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6. </a:t>
            </a:r>
            <a:r>
              <a:rPr lang="ru-RU" sz="1000" i="1" dirty="0" smtClean="0">
                <a:latin typeface="Century Gothic" pitchFamily="34" charset="0"/>
              </a:rPr>
              <a:t>Макетирование </a:t>
            </a:r>
            <a:r>
              <a:rPr lang="ru-RU" sz="1000" dirty="0" smtClean="0">
                <a:latin typeface="Century Gothic" pitchFamily="34" charset="0"/>
              </a:rPr>
              <a:t>реалистичное</a:t>
            </a:r>
            <a:r>
              <a:rPr lang="ru-RU" sz="1000" i="1" dirty="0" smtClean="0">
                <a:latin typeface="Century Gothic" pitchFamily="34" charset="0"/>
              </a:rPr>
              <a:t> или природный макет (</a:t>
            </a:r>
            <a:r>
              <a:rPr lang="ru-RU" sz="1000" dirty="0" err="1" smtClean="0">
                <a:latin typeface="Century Gothic" pitchFamily="34" charset="0"/>
              </a:rPr>
              <a:t>макет</a:t>
            </a:r>
            <a:r>
              <a:rPr lang="ru-RU" sz="1000" dirty="0" smtClean="0">
                <a:latin typeface="Century Gothic" pitchFamily="34" charset="0"/>
              </a:rPr>
              <a:t> деревьев, кустарников, цветочных растений и т.д., например, макет дуба и </a:t>
            </a:r>
            <a:r>
              <a:rPr lang="ru-RU" sz="1000" i="1" dirty="0" smtClean="0">
                <a:latin typeface="Century Gothic" pitchFamily="34" charset="0"/>
              </a:rPr>
              <a:t>т.д.)</a:t>
            </a:r>
            <a:r>
              <a:rPr lang="ru-RU" sz="1000" dirty="0" smtClean="0">
                <a:latin typeface="Century Gothic" pitchFamily="34" charset="0"/>
              </a:rPr>
              <a:t>. Предлагаем использовать масштаб от 1:10 до 1:50.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7. </a:t>
            </a:r>
            <a:r>
              <a:rPr lang="ru-RU" sz="1000" i="1" dirty="0" smtClean="0">
                <a:latin typeface="Century Gothic" pitchFamily="34" charset="0"/>
              </a:rPr>
              <a:t>Макетирование </a:t>
            </a:r>
            <a:r>
              <a:rPr lang="ru-RU" sz="1000" dirty="0" smtClean="0">
                <a:latin typeface="Century Gothic" pitchFamily="34" charset="0"/>
              </a:rPr>
              <a:t>на свободную тему, например, фрагменты зданий и интерьеров и т.д.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i="1" dirty="0" smtClean="0">
                <a:latin typeface="Century Gothic" pitchFamily="34" charset="0"/>
              </a:rPr>
              <a:t>Номинация 8. </a:t>
            </a:r>
            <a:r>
              <a:rPr lang="ru-RU" sz="1000" i="1" dirty="0" smtClean="0">
                <a:latin typeface="Century Gothic" pitchFamily="34" charset="0"/>
              </a:rPr>
              <a:t>Компьютерное 3D макетирование </a:t>
            </a:r>
            <a:r>
              <a:rPr lang="ru-RU" sz="1000" dirty="0" smtClean="0">
                <a:latin typeface="Century Gothic" pitchFamily="34" charset="0"/>
              </a:rPr>
              <a:t>объектов ландшафтной архитектуры (проект или фрагмент проекта ландшафтного объекта различного назначения и т.д., выполненный с использованием 3D принтера). </a:t>
            </a:r>
          </a:p>
          <a:p>
            <a:r>
              <a:rPr lang="ru-RU" sz="1000" dirty="0" smtClean="0">
                <a:latin typeface="Century Gothic" pitchFamily="34" charset="0"/>
              </a:rPr>
              <a:t/>
            </a:r>
            <a:br>
              <a:rPr lang="ru-RU" sz="1000" dirty="0" smtClean="0">
                <a:latin typeface="Century Gothic" pitchFamily="34" charset="0"/>
              </a:rPr>
            </a:br>
            <a:endParaRPr lang="ru-RU" sz="1000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2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2741"/>
            <a:ext cx="8721714" cy="61516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2285992"/>
            <a:ext cx="9144001" cy="3857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Century Gothic" pitchFamily="34" charset="0"/>
              </a:rPr>
              <a:t>1.Соответствие образа и стиля теме объекта (эстетика, гармония, композиция, выбранные приемы композиции для отражения образа и стиля проектирования, степень детализации (сообразно масштабу) (1-5 баллов).</a:t>
            </a:r>
          </a:p>
          <a:p>
            <a:endParaRPr lang="ru-RU" sz="1600" b="1" i="1" dirty="0" smtClean="0">
              <a:latin typeface="Century Gothic" pitchFamily="34" charset="0"/>
            </a:endParaRPr>
          </a:p>
          <a:p>
            <a:r>
              <a:rPr lang="ru-RU" sz="1600" b="1" i="1" dirty="0" smtClean="0">
                <a:latin typeface="Century Gothic" pitchFamily="34" charset="0"/>
              </a:rPr>
              <a:t>2.Оригинальность художественного исполнения (форма, силуэт, линия, объем) (1-5 баллов).</a:t>
            </a:r>
          </a:p>
          <a:p>
            <a:endParaRPr lang="ru-RU" sz="1600" b="1" i="1" dirty="0" smtClean="0">
              <a:latin typeface="Century Gothic" pitchFamily="34" charset="0"/>
            </a:endParaRPr>
          </a:p>
          <a:p>
            <a:r>
              <a:rPr lang="ru-RU" sz="1600" b="1" i="1" dirty="0" smtClean="0">
                <a:latin typeface="Century Gothic" pitchFamily="34" charset="0"/>
              </a:rPr>
              <a:t>3.Состояние плоскости (фактура материала, фактура объема, цвет, правильность использования цвета для передачи состояния</a:t>
            </a:r>
          </a:p>
          <a:p>
            <a:r>
              <a:rPr lang="ru-RU" sz="1600" b="1" i="1" dirty="0" smtClean="0">
                <a:latin typeface="Century Gothic" pitchFamily="34" charset="0"/>
              </a:rPr>
              <a:t>плоскости) (1-5 баллов).</a:t>
            </a:r>
          </a:p>
          <a:p>
            <a:endParaRPr lang="ru-RU" sz="1600" b="1" i="1" dirty="0" smtClean="0">
              <a:latin typeface="Century Gothic" pitchFamily="34" charset="0"/>
            </a:endParaRPr>
          </a:p>
          <a:p>
            <a:r>
              <a:rPr lang="ru-RU" sz="1600" b="1" i="1" dirty="0" smtClean="0">
                <a:latin typeface="Century Gothic" pitchFamily="34" charset="0"/>
              </a:rPr>
              <a:t>4.Качество, аккуратность выполнения работы, степень реалистичности объектов (1-5 баллов).</a:t>
            </a:r>
          </a:p>
          <a:p>
            <a:endParaRPr lang="ru-RU" sz="1600" b="1" i="1" dirty="0" smtClean="0">
              <a:latin typeface="Century Gothic" pitchFamily="34" charset="0"/>
            </a:endParaRPr>
          </a:p>
          <a:p>
            <a:r>
              <a:rPr lang="ru-RU" sz="1600" b="1" i="1" dirty="0" smtClean="0">
                <a:latin typeface="Century Gothic" pitchFamily="34" charset="0"/>
              </a:rPr>
              <a:t>5.Сложность конструктивного решения (1-5 баллов). </a:t>
            </a:r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1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59" y="6470589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41"/>
            <a:ext cx="9096375" cy="1724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40" y="3357562"/>
            <a:ext cx="507206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Количество вузов  -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17*</a:t>
            </a: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Количество работ –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90** </a:t>
            </a: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*Одна работа снята с конкурса вузом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участником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**Две работы присланы после срока</a:t>
            </a:r>
            <a:endParaRPr lang="ru-RU" sz="1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 оценке работ -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90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3648072" cy="347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550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0863563"/>
              </p:ext>
            </p:extLst>
          </p:nvPr>
        </p:nvGraphicFramePr>
        <p:xfrm>
          <a:off x="107504" y="3576674"/>
          <a:ext cx="8953245" cy="548640"/>
        </p:xfrm>
        <a:graphic>
          <a:graphicData uri="http://schemas.openxmlformats.org/drawingml/2006/table">
            <a:tbl>
              <a:tblPr/>
              <a:tblGrid>
                <a:gridCol w="1152128"/>
                <a:gridCol w="169096"/>
                <a:gridCol w="763202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21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мая </a:t>
                      </a:r>
                      <a:r>
                        <a:rPr lang="ru-RU" b="1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2025г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Подведены</a:t>
                      </a:r>
                      <a:r>
                        <a:rPr lang="ru-RU" b="1" baseline="0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 итоги. Расс</a:t>
                      </a:r>
                      <a:r>
                        <a:rPr lang="ru-RU" b="1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ылка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в личных сообщениях членам </a:t>
                      </a:r>
                      <a:r>
                        <a:rPr lang="ru-RU" b="1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жюри. Комментарии</a:t>
                      </a:r>
                      <a:r>
                        <a:rPr lang="ru-RU" b="1" baseline="0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 от</a:t>
                      </a:r>
                      <a:r>
                        <a:rPr lang="ru-RU" b="1" dirty="0" smtClean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 вузов-участников приведены ниже.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" y="260648"/>
            <a:ext cx="9058275" cy="2066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2023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25" y="2010346"/>
            <a:ext cx="9060749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00570"/>
            <a:ext cx="914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вузов не прислали оценочные ведомости в срок.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г.Орла ведомостей так и не дождались.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61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5927722"/>
            <a:ext cx="2133600" cy="365125"/>
          </a:xfrm>
        </p:spPr>
        <p:txBody>
          <a:bodyPr/>
          <a:lstStyle/>
          <a:p>
            <a:fld id="{D58A23E8-B687-4877-AAE0-7EC9FC12108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38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Сроки предоставления работ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выдержал один вуз - Государственный университет по землеустройству.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Calibri" pitchFamily="34" charset="0"/>
                <a:cs typeface="Times New Roman" pitchFamily="18" charset="0"/>
              </a:rPr>
              <a:t>Сообществом был организаторами задан вопрос об участии, принято «положительное решение». Работы были включены в перечень конкурса.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57166"/>
            <a:ext cx="437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Комментарии от вузов-участников 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384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Сроки предоставления работ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будущее- просим всех  выдерживать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установленные сроки для предоставления материалов.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 все вузы-участники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выдержали предоставили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работ по предлагаемому образцу (плохого качество видео, не информативная или слишком большая презентация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т.д.)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будущее- просим ВСЕХ   участников выдерживать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установленные правила оформления для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конкурсных работ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786058"/>
            <a:ext cx="9144000" cy="22145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Как определить к какой номинации отнести работу?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всегда понятно, к какой номинации отнести творческую работу. Часть присылаемых работ мы, как организаторы перераспределили по их сути по другим номинациям. Ниже приводим объяснение.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номинацию 1 – отнесли  композиции абстрактные и сюжетные из бумажного материла.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номинацию 2 – не большие композиции СП и ЛИ.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номинацию 3 – объекты, большие по площади.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номинацией 4- вопросов не было. Это интерьеры.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номинацию 5 – макеты более крупных элементов композиции или их детали.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Номинация 6 – реалистичное проектирование.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Номинация 7  - отнесли работы, которые не подходили не в одну из других номинаций.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Номинация 8 - отнесли работы, в которых использованы детали, отпечатанные на 3Д принтере.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будущее лучше внимательнее при отправке работ следует относиться к выбору номинации направляющему вузу.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072074"/>
            <a:ext cx="9144000" cy="60016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Количество авторов работ.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можно сравнивать групповые и индивидуальные работы. Вопрос для членов жюри? Делить по номинациям?  Ждем предложения и комментарии.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715016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Количество конкурсных работ в номинации.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Возможно стоит определить лимит работ по номинациям? Например, не более двух работ в номинацию?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По макетам зданий.</a:t>
            </a:r>
            <a:r>
              <a:rPr lang="ru-RU" dirty="0" smtClean="0"/>
              <a:t> В какой номинации корректнее их располагать?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" y="260648"/>
            <a:ext cx="9058275" cy="2066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2023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88011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000240"/>
            <a:ext cx="9144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Как определить </a:t>
            </a:r>
            <a:r>
              <a:rPr lang="ru-RU" sz="1400" b="1" dirty="0" smtClean="0">
                <a:solidFill>
                  <a:srgbClr val="333333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количество призовых мест?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643578"/>
            <a:ext cx="91440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Как спрогнозировать </a:t>
            </a:r>
            <a:r>
              <a:rPr lang="ru-RU" sz="1400" b="1" dirty="0" smtClean="0">
                <a:solidFill>
                  <a:srgbClr val="333333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количество работ в номинациях?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Tahoma" pitchFamily="34" charset="0"/>
              </a:rPr>
              <a:t>Это очень сложно.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072206"/>
            <a:ext cx="9144000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Оказывается у каждого вуза есть «своя» любимая номинация…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9" y="6470589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6" y="210776"/>
            <a:ext cx="9096375" cy="1724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246" y="1651911"/>
            <a:ext cx="9060749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14488"/>
            <a:ext cx="903649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Замечания и предложения </a:t>
            </a:r>
            <a:r>
              <a:rPr lang="ru-RU" sz="3200" dirty="0" smtClean="0">
                <a:latin typeface="Century Gothic" pitchFamily="34" charset="0"/>
              </a:rPr>
              <a:t>можно пересылать жюри конкурса на электронную почту кафедры СПС, </a:t>
            </a:r>
            <a:r>
              <a:rPr lang="ru-RU" sz="3200" dirty="0" err="1" smtClean="0">
                <a:latin typeface="Century Gothic" pitchFamily="34" charset="0"/>
              </a:rPr>
              <a:t>БиД</a:t>
            </a:r>
            <a:r>
              <a:rPr lang="ru-RU" sz="3200" dirty="0" smtClean="0">
                <a:latin typeface="Century Gothic" pitchFamily="34" charset="0"/>
              </a:rPr>
              <a:t> ПГТУ </a:t>
            </a:r>
            <a:r>
              <a:rPr lang="ru-RU" sz="3200" b="1" dirty="0" err="1" smtClean="0">
                <a:solidFill>
                  <a:srgbClr val="C00000"/>
                </a:solidFill>
                <a:latin typeface="Century Gothic" pitchFamily="34" charset="0"/>
              </a:rPr>
              <a:t>konkursvolgatech@gmail.com</a:t>
            </a:r>
            <a:r>
              <a:rPr lang="ru-RU" sz="3200" dirty="0" smtClean="0">
                <a:latin typeface="Century Gothic" pitchFamily="34" charset="0"/>
              </a:rPr>
              <a:t> в теме письма обязательно указывается «</a:t>
            </a:r>
            <a:r>
              <a:rPr lang="ru-RU" sz="3200" i="1" dirty="0" smtClean="0">
                <a:solidFill>
                  <a:srgbClr val="C00000"/>
                </a:solidFill>
                <a:latin typeface="Century Gothic" pitchFamily="34" charset="0"/>
              </a:rPr>
              <a:t>Конкурс по макетирования 2025</a:t>
            </a:r>
            <a:r>
              <a:rPr lang="ru-RU" sz="3200" dirty="0" smtClean="0">
                <a:latin typeface="Century Gothic" pitchFamily="34" charset="0"/>
              </a:rPr>
              <a:t>»</a:t>
            </a:r>
            <a:endParaRPr lang="ru-RU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5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215106" cy="275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9" y="6470589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6" y="210776"/>
            <a:ext cx="9096375" cy="1724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571612"/>
            <a:ext cx="903649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Итоги разосланы членам жюри. Документацию  предоставим в облаке, традиционно в папке- ссылке. </a:t>
            </a:r>
          </a:p>
          <a:p>
            <a:pPr algn="ctr"/>
            <a:endParaRPr lang="ru-RU" sz="1100" b="1" dirty="0" smtClean="0">
              <a:latin typeface="Century Gothic" pitchFamily="34" charset="0"/>
            </a:endParaRPr>
          </a:p>
          <a:p>
            <a:pPr algn="ctr"/>
            <a:endParaRPr lang="ru-RU" sz="1100" b="1" dirty="0" smtClean="0">
              <a:latin typeface="Century Gothic" pitchFamily="34" charset="0"/>
            </a:endParaRPr>
          </a:p>
          <a:p>
            <a:pPr algn="ctr"/>
            <a:endParaRPr lang="ru-RU" sz="1100" b="1" dirty="0" smtClean="0">
              <a:latin typeface="Century Gothic" pitchFamily="34" charset="0"/>
            </a:endParaRP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Время работы общего ресурса –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две недели после завершения конкурса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" y="120890"/>
            <a:ext cx="9039225" cy="6581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59" y="6470589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2965" y="31809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Благодарим за внимание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01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188243"/>
            <a:ext cx="9172575" cy="1152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2" y="1268760"/>
            <a:ext cx="5133975" cy="3524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891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8575" y="6441751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71448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V Всероссийский межвузовский конкурс по макетированию объектов ландшафтной архитектуры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82"/>
            <a:ext cx="2631011" cy="37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571744"/>
            <a:ext cx="2647952" cy="380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643182"/>
            <a:ext cx="2714644" cy="36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94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249321" cy="1711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1785950" cy="184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928802"/>
            <a:ext cx="1928826" cy="1922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188243"/>
            <a:ext cx="9172575" cy="1152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5891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575" y="6441751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736"/>
            <a:ext cx="257173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2021 год </a:t>
            </a:r>
          </a:p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15 вузов- участников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42254"/>
            <a:ext cx="28083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2022 год </a:t>
            </a:r>
          </a:p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19 вузов- участников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428736"/>
            <a:ext cx="28083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2023 год </a:t>
            </a:r>
          </a:p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19 вузов- участников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3857628"/>
            <a:ext cx="28083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2024 год </a:t>
            </a:r>
          </a:p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10 вузов- участников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5688" y="1428736"/>
            <a:ext cx="28083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2025 год </a:t>
            </a:r>
          </a:p>
          <a:p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17* </a:t>
            </a:r>
            <a:r>
              <a:rPr lang="ru-RU" sz="1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вузов- участников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928802"/>
            <a:ext cx="3051470" cy="210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t="22388" r="8190" b="4850"/>
          <a:stretch>
            <a:fillRect/>
          </a:stretch>
        </p:blipFill>
        <p:spPr bwMode="auto">
          <a:xfrm>
            <a:off x="3071802" y="4500570"/>
            <a:ext cx="2928958" cy="8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143240" y="4357694"/>
            <a:ext cx="434734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dirty="0" smtClean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4000504"/>
            <a:ext cx="2714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17.*Государственный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университет по землеустройству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88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188243"/>
            <a:ext cx="9172575" cy="1152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5891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575" y="6441751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777248" cy="46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214414" y="6215082"/>
            <a:ext cx="650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17.*Государственный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университет по землеустройству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88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24"/>
            <a:ext cx="9146330" cy="6165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2780928"/>
            <a:ext cx="27363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905489"/>
            <a:ext cx="2693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3"/>
              </a:rPr>
              <a:t>Конкурс по макетированию 2025 – </a:t>
            </a:r>
            <a:r>
              <a:rPr lang="ru-RU" sz="1600" dirty="0" err="1" smtClean="0">
                <a:hlinkClick r:id="rId3"/>
              </a:rPr>
              <a:t>Google</a:t>
            </a:r>
            <a:r>
              <a:rPr lang="ru-RU" sz="1600" dirty="0" smtClean="0">
                <a:hlinkClick r:id="rId3"/>
              </a:rPr>
              <a:t> Диск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891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46" y="6431190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8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24"/>
            <a:ext cx="9146330" cy="61653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2214555"/>
            <a:ext cx="3580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166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6330" cy="61653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1464607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Для членов жюри создан информационный ресурс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4714908" cy="10118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14686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2428868"/>
            <a:ext cx="269380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5"/>
              </a:rPr>
              <a:t>!</a:t>
            </a:r>
            <a:r>
              <a:rPr lang="ru-RU" sz="1600" dirty="0" err="1" smtClean="0">
                <a:hlinkClick r:id="rId5"/>
              </a:rPr>
              <a:t>Внимание!Для</a:t>
            </a:r>
            <a:r>
              <a:rPr lang="ru-RU" sz="1600" dirty="0" smtClean="0">
                <a:hlinkClick r:id="rId5"/>
              </a:rPr>
              <a:t> членов жюри! – </a:t>
            </a:r>
            <a:r>
              <a:rPr lang="ru-RU" sz="1600" dirty="0" err="1" smtClean="0">
                <a:hlinkClick r:id="rId5"/>
              </a:rPr>
              <a:t>Google</a:t>
            </a:r>
            <a:r>
              <a:rPr lang="ru-RU" sz="1600" dirty="0" smtClean="0">
                <a:hlinkClick r:id="rId5"/>
              </a:rPr>
              <a:t> Диск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26367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347"/>
          <a:stretch/>
        </p:blipFill>
        <p:spPr>
          <a:xfrm>
            <a:off x="85725" y="293985"/>
            <a:ext cx="9058275" cy="6564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1936" y="392990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933056"/>
            <a:ext cx="6286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17*</a:t>
            </a:r>
            <a:endParaRPr lang="ru-RU" dirty="0" smtClean="0">
              <a:solidFill>
                <a:srgbClr val="2C2D2E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2C2D2E"/>
                </a:solidFill>
                <a:latin typeface="Century Gothic" panose="020B0502020202020204" pitchFamily="34" charset="0"/>
              </a:rPr>
              <a:t>17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</a:t>
            </a:r>
            <a:r>
              <a:rPr lang="ru-RU" sz="800" dirty="0" smtClean="0">
                <a:latin typeface="Bookman Old Style" panose="02050604050505020204" pitchFamily="18" charset="0"/>
              </a:rPr>
              <a:t>образования</a:t>
            </a:r>
          </a:p>
          <a:p>
            <a:pPr algn="ctr"/>
            <a:r>
              <a:rPr lang="ru-RU" sz="800" dirty="0" smtClean="0">
                <a:latin typeface="Bookman Old Style" panose="02050604050505020204" pitchFamily="18" charset="0"/>
              </a:rPr>
              <a:t> </a:t>
            </a:r>
            <a:r>
              <a:rPr lang="ru-RU" sz="800" dirty="0">
                <a:latin typeface="Bookman Old Style" panose="02050604050505020204" pitchFamily="18" charset="0"/>
              </a:rPr>
              <a:t>«Поволжский </a:t>
            </a:r>
            <a:r>
              <a:rPr lang="ru-RU" sz="800" dirty="0" smtClean="0">
                <a:latin typeface="Bookman Old Style" panose="02050604050505020204" pitchFamily="18" charset="0"/>
              </a:rPr>
              <a:t>государственный </a:t>
            </a:r>
            <a:r>
              <a:rPr lang="ru-RU" sz="800" dirty="0">
                <a:latin typeface="Bookman Old Style" panose="02050604050505020204" pitchFamily="18" charset="0"/>
              </a:rPr>
              <a:t>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5123" name="Picture 3" descr="C:\Users\ДОМА\Desktop\Видео конкурс макетирования\Мое фото.jpg"/>
          <p:cNvPicPr>
            <a:picLocks noChangeAspect="1" noChangeArrowheads="1"/>
          </p:cNvPicPr>
          <p:nvPr/>
        </p:nvPicPr>
        <p:blipFill>
          <a:blip r:embed="rId3"/>
          <a:srcRect t="6640" r="413" b="41211"/>
          <a:stretch>
            <a:fillRect/>
          </a:stretch>
        </p:blipFill>
        <p:spPr bwMode="auto">
          <a:xfrm>
            <a:off x="7072330" y="4000504"/>
            <a:ext cx="2127881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5857892"/>
            <a:ext cx="650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17.*Государственный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университет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землеустройству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прислал работы позже срока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0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23E8-B687-4877-AAE0-7EC9FC12108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85728"/>
            <a:ext cx="9058275" cy="2733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118907"/>
            <a:ext cx="9144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Республика Марий Эл, </a:t>
            </a:r>
            <a:r>
              <a:rPr lang="ru-RU" sz="800" dirty="0" err="1" smtClean="0">
                <a:solidFill>
                  <a:srgbClr val="0D0D0D"/>
                </a:solidFill>
                <a:latin typeface="Century Gothic" panose="020B0502020202020204" pitchFamily="34" charset="0"/>
              </a:rPr>
              <a:t>г.Йошкар</a:t>
            </a:r>
            <a:r>
              <a:rPr lang="ru-RU" sz="800" dirty="0" smtClean="0">
                <a:solidFill>
                  <a:srgbClr val="0D0D0D"/>
                </a:solidFill>
                <a:latin typeface="Century Gothic" panose="020B0502020202020204" pitchFamily="34" charset="0"/>
              </a:rPr>
              <a:t>- Ола, 2025 г.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2554"/>
            <a:ext cx="9144000" cy="2154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ookman Old Style" panose="02050604050505020204" pitchFamily="18" charset="0"/>
              </a:rPr>
              <a:t>Федеральное государственное бюджетное образовательное учреждение высшего образования «Поволжский государственный технологический университет</a:t>
            </a:r>
            <a:r>
              <a:rPr lang="ru-RU" sz="800" dirty="0" smtClean="0">
                <a:latin typeface="Bookman Old Style" panose="02050604050505020204" pitchFamily="18" charset="0"/>
              </a:rPr>
              <a:t>»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929090" cy="31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00372"/>
            <a:ext cx="3000396" cy="33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4138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986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</dc:creator>
  <cp:lastModifiedBy>ДОМА</cp:lastModifiedBy>
  <cp:revision>219</cp:revision>
  <dcterms:created xsi:type="dcterms:W3CDTF">2022-03-13T15:12:54Z</dcterms:created>
  <dcterms:modified xsi:type="dcterms:W3CDTF">2025-05-22T14:19:18Z</dcterms:modified>
</cp:coreProperties>
</file>